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76" r:id="rId5"/>
    <p:sldId id="363" r:id="rId6"/>
    <p:sldId id="364" r:id="rId7"/>
    <p:sldId id="368" r:id="rId8"/>
    <p:sldId id="369" r:id="rId9"/>
    <p:sldId id="365" r:id="rId10"/>
    <p:sldId id="370" r:id="rId11"/>
    <p:sldId id="371" r:id="rId12"/>
    <p:sldId id="37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8F6"/>
    <a:srgbClr val="F4F5F4"/>
    <a:srgbClr val="F7F6F3"/>
    <a:srgbClr val="E1EBFE"/>
    <a:srgbClr val="F5F7FB"/>
    <a:srgbClr val="FFFDF7"/>
    <a:srgbClr val="FFFEF8"/>
    <a:srgbClr val="F8F6F5"/>
    <a:srgbClr val="151635"/>
    <a:srgbClr val="0321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6247" autoAdjust="0"/>
  </p:normalViewPr>
  <p:slideViewPr>
    <p:cSldViewPr snapToGrid="0" showGuides="1">
      <p:cViewPr varScale="1">
        <p:scale>
          <a:sx n="111" d="100"/>
          <a:sy n="111" d="100"/>
        </p:scale>
        <p:origin x="546" y="108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2025/7/13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252332"/>
            <a:ext cx="5478741" cy="5330713"/>
          </a:xfrm>
        </p:spPr>
        <p:txBody>
          <a:bodyPr/>
          <a:lstStyle/>
          <a:p>
            <a:r>
              <a:rPr lang="en-US" sz="1600" dirty="0">
                <a:latin typeface="Spectral"/>
              </a:rPr>
              <a:t>A message queue is a communication mechanism that enables different parts of a system to send and receive messages </a:t>
            </a:r>
            <a:r>
              <a:rPr lang="en-US" sz="1600" b="1" dirty="0">
                <a:latin typeface="Spectral"/>
              </a:rPr>
              <a:t>asynchronously</a:t>
            </a:r>
            <a:r>
              <a:rPr lang="en-US" sz="1600" dirty="0">
                <a:latin typeface="Spectral"/>
              </a:rPr>
              <a:t>.</a:t>
            </a:r>
          </a:p>
          <a:p>
            <a:endParaRPr lang="en-US" sz="1600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It acts as an </a:t>
            </a:r>
            <a:r>
              <a:rPr lang="en-US" sz="1600" b="1" dirty="0">
                <a:latin typeface="Spectral"/>
              </a:rPr>
              <a:t>intermediary</a:t>
            </a:r>
            <a:r>
              <a:rPr lang="en-US" sz="1600" dirty="0">
                <a:latin typeface="Spectral"/>
              </a:rPr>
              <a:t> that temporarily holds messages sent from </a:t>
            </a:r>
            <a:r>
              <a:rPr lang="en-US" sz="1600" b="1" dirty="0">
                <a:latin typeface="Spectral"/>
              </a:rPr>
              <a:t>producers (or publishers)</a:t>
            </a:r>
            <a:r>
              <a:rPr lang="en-US" sz="1600" dirty="0">
                <a:latin typeface="Spectral"/>
              </a:rPr>
              <a:t> and delivers them to </a:t>
            </a:r>
            <a:r>
              <a:rPr lang="en-US" sz="1600" b="1" dirty="0">
                <a:latin typeface="Spectral"/>
              </a:rPr>
              <a:t>consumers (or subscribers)</a:t>
            </a:r>
            <a:r>
              <a:rPr lang="en-US" sz="1600" dirty="0">
                <a:latin typeface="Spectral"/>
              </a:rPr>
              <a:t>.</a:t>
            </a:r>
          </a:p>
          <a:p>
            <a:endParaRPr lang="en-US" sz="1600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The key characteristic of a message queue is that it allows components to communicate without needing to be aware of each other's existence, leading to a </a:t>
            </a:r>
            <a:r>
              <a:rPr lang="en-US" sz="1600" b="1" dirty="0">
                <a:latin typeface="Spectral"/>
              </a:rPr>
              <a:t>decoupled architecture</a:t>
            </a:r>
            <a:r>
              <a:rPr lang="en-US" sz="1600" dirty="0">
                <a:latin typeface="Spectral"/>
              </a:rPr>
              <a:t>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83517"/>
            <a:ext cx="10657436" cy="913126"/>
          </a:xfrm>
        </p:spPr>
        <p:txBody>
          <a:bodyPr/>
          <a:lstStyle/>
          <a:p>
            <a:r>
              <a:rPr lang="en-IN" dirty="0"/>
              <a:t>What are Message Queues ?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A00B192-AD43-7898-23C7-2FCBA9A7803D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B7F5C2C-9953-8FF5-9579-0F08C5A1D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989" y="1729404"/>
            <a:ext cx="5687252" cy="379150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8F6B5787-97C4-063A-BE86-0106121CEC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33" b="10743"/>
          <a:stretch>
            <a:fillRect/>
          </a:stretch>
        </p:blipFill>
        <p:spPr bwMode="auto">
          <a:xfrm>
            <a:off x="698352" y="4882550"/>
            <a:ext cx="4876051" cy="1492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E62A6-3F86-0324-F172-32D0C1C5D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AFD0E-F6DA-AC06-6333-2EAA42EE9CB4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BC2804D-AD3E-F1E7-1C23-6F14458A133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276202"/>
            <a:ext cx="5478741" cy="533071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400" b="1" dirty="0">
                <a:latin typeface="Spectral"/>
              </a:rPr>
              <a:t>Producer/Publisher</a:t>
            </a:r>
          </a:p>
          <a:p>
            <a:r>
              <a:rPr lang="en-US" sz="1400" dirty="0">
                <a:latin typeface="Spectral"/>
              </a:rPr>
              <a:t>The entity that sends messages to the queue. Producers push messages into the queue without worrying about the consumer's state.</a:t>
            </a:r>
          </a:p>
          <a:p>
            <a:endParaRPr lang="en-US" sz="100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400" b="1" dirty="0">
                <a:latin typeface="Spectral"/>
              </a:rPr>
              <a:t>Consumer/Subscriber</a:t>
            </a:r>
          </a:p>
          <a:p>
            <a:r>
              <a:rPr lang="en-US" sz="1400" dirty="0">
                <a:latin typeface="Spectral"/>
              </a:rPr>
              <a:t>The entity that reads messages from the queue. Consumers pull messages from the queue and process them.</a:t>
            </a:r>
          </a:p>
          <a:p>
            <a:endParaRPr lang="en-US" sz="100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400" b="1" dirty="0">
                <a:latin typeface="Spectral"/>
              </a:rPr>
              <a:t>Queue</a:t>
            </a:r>
          </a:p>
          <a:p>
            <a:r>
              <a:rPr lang="en-US" sz="1400" dirty="0">
                <a:latin typeface="Spectral"/>
              </a:rPr>
              <a:t>The data structure that stores messages until they are consumed.</a:t>
            </a:r>
          </a:p>
          <a:p>
            <a:endParaRPr lang="en-US" sz="100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400" b="1" dirty="0">
                <a:latin typeface="Spectral"/>
              </a:rPr>
              <a:t>Broker/Queue Manager</a:t>
            </a:r>
          </a:p>
          <a:p>
            <a:r>
              <a:rPr lang="en-US" sz="1400" dirty="0">
                <a:latin typeface="Spectral"/>
              </a:rPr>
              <a:t>The software or service that manages the message queue, handles the delivery of messages, and ensures that messages are routed correctly between producers and consumers.</a:t>
            </a:r>
          </a:p>
          <a:p>
            <a:endParaRPr lang="en-US" sz="1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400" b="1" dirty="0">
                <a:latin typeface="Spectral"/>
              </a:rPr>
              <a:t>Message</a:t>
            </a:r>
          </a:p>
          <a:p>
            <a:r>
              <a:rPr lang="en-US" sz="1400" dirty="0">
                <a:latin typeface="Spectral"/>
              </a:rPr>
              <a:t>The unit of data sent through the queue. A message typically contains the </a:t>
            </a:r>
            <a:r>
              <a:rPr lang="en-US" sz="1400" b="1" dirty="0">
                <a:latin typeface="Spectral"/>
              </a:rPr>
              <a:t>payload</a:t>
            </a:r>
            <a:r>
              <a:rPr lang="en-US" sz="1400" dirty="0">
                <a:latin typeface="Spectral"/>
              </a:rPr>
              <a:t> (the actual data being sent) and </a:t>
            </a:r>
            <a:r>
              <a:rPr lang="en-US" sz="1400" b="1" dirty="0">
                <a:latin typeface="Spectral"/>
              </a:rPr>
              <a:t>metadata</a:t>
            </a:r>
            <a:r>
              <a:rPr lang="en-US" sz="1400" dirty="0">
                <a:latin typeface="Spectral"/>
              </a:rPr>
              <a:t> (such as headers, timestamps, and priority).</a:t>
            </a:r>
          </a:p>
          <a:p>
            <a:endParaRPr lang="en-IN" sz="1400" b="1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9F213E7-4941-8000-CDCB-780BEFF0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251085"/>
            <a:ext cx="10202801" cy="913126"/>
          </a:xfrm>
        </p:spPr>
        <p:txBody>
          <a:bodyPr/>
          <a:lstStyle/>
          <a:p>
            <a:r>
              <a:rPr lang="en-IN" dirty="0"/>
              <a:t>Core Components of a Message Queue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8147FC7-9FA8-D4A1-FEEC-1348484833C7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20EB9DB-29B6-E90E-3F00-D37D11E89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610186-2560-1440-2BDD-BF070D5509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29" r="2482"/>
          <a:stretch>
            <a:fillRect/>
          </a:stretch>
        </p:blipFill>
        <p:spPr>
          <a:xfrm>
            <a:off x="6176528" y="1854123"/>
            <a:ext cx="5879540" cy="4174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4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BA0DB4-EC2A-DD38-4F7F-8071BBE82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B0806-8211-AAFA-2567-FFA981E7C7BC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827868B-BF2F-D700-6C8A-72C2140905C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241878"/>
            <a:ext cx="5478741" cy="5330713"/>
          </a:xfrm>
        </p:spPr>
        <p:txBody>
          <a:bodyPr/>
          <a:lstStyle/>
          <a:p>
            <a:r>
              <a:rPr lang="en-US" dirty="0">
                <a:latin typeface="Spectral"/>
              </a:rPr>
              <a:t>The basic workflow of a message queue can be broken down into the following steps:</a:t>
            </a:r>
          </a:p>
          <a:p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Message Creation</a:t>
            </a:r>
            <a:r>
              <a:rPr lang="en-US" sz="1400" dirty="0">
                <a:latin typeface="Spectral"/>
              </a:rPr>
              <a:t>: A producer generates a message containing the necessary data and metadata.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Message Enqueue</a:t>
            </a:r>
            <a:r>
              <a:rPr lang="en-US" sz="1400" dirty="0">
                <a:latin typeface="Spectral"/>
              </a:rPr>
              <a:t>: The producer sends the message to the queue, where it is stored until a consumer retrieves it.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Message Storage</a:t>
            </a:r>
            <a:r>
              <a:rPr lang="en-US" sz="1400" dirty="0">
                <a:latin typeface="Spectral"/>
              </a:rPr>
              <a:t>: The queue stores the message in a persistent or transient manner based on its configuration.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Message Dequeue</a:t>
            </a:r>
            <a:r>
              <a:rPr lang="en-US" sz="1400" dirty="0">
                <a:latin typeface="Spectral"/>
              </a:rPr>
              <a:t>: A consumer retrieves the message from the queue for processing. Depending on the queue's configuration, messages can be consumed in order, based on priority, or even in parallel.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Acknowledgment</a:t>
            </a:r>
            <a:r>
              <a:rPr lang="en-US" sz="1400" dirty="0">
                <a:latin typeface="Spectral"/>
              </a:rPr>
              <a:t>: Once the consumer processes the message, it may send an acknowledgment back to the broker, confirming that the message has been successfully handled.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Message Deletion</a:t>
            </a:r>
            <a:r>
              <a:rPr lang="en-US" sz="1400" dirty="0">
                <a:latin typeface="Spectral"/>
              </a:rPr>
              <a:t>: After acknowledgment, the broker removes the message from the queue to prevent it from being processed again.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466593B-38C4-EDDB-CE75-C07FCB836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US" dirty="0"/>
              <a:t>How Do Message Queues Work ?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A93C81F-A368-E387-26B4-DABDA176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03214A-9207-AF0D-42B7-48EADA613D22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EC62ABD-20FC-1D2B-FFC0-5E73634892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873" r="5187"/>
          <a:stretch>
            <a:fillRect/>
          </a:stretch>
        </p:blipFill>
        <p:spPr>
          <a:xfrm>
            <a:off x="6176527" y="1707241"/>
            <a:ext cx="5936030" cy="439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294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527DF3-F468-5961-A22F-F943F880E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860939-5A60-8BBE-6F19-6F252CA8D562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18D2BB4-853C-5FED-C207-EB88F02E61F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241878"/>
            <a:ext cx="5478741" cy="5330713"/>
          </a:xfrm>
        </p:spPr>
        <p:txBody>
          <a:bodyPr/>
          <a:lstStyle/>
          <a:p>
            <a:r>
              <a:rPr lang="en-US" sz="1400" dirty="0">
                <a:latin typeface="Spectral"/>
              </a:rPr>
              <a:t>There are several types of message queues, each designed to solve specific problems:</a:t>
            </a:r>
          </a:p>
          <a:p>
            <a:endParaRPr lang="en-US" sz="1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latin typeface="Spectral"/>
              </a:rPr>
              <a:t>Point-to-Point (P2P) Queue</a:t>
            </a:r>
          </a:p>
          <a:p>
            <a:endParaRPr lang="en-IN" sz="1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In this model, messages are sent from one producer to one consumer.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Used when a message needs to be processed by a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single consumer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, such as in task processing systems.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1400" dirty="0">
                <a:latin typeface="Spectral"/>
              </a:rPr>
              <a:t>Amazon SQS, RabbitMQ, or Azure Service Bus Queues</a:t>
            </a: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endParaRPr lang="en-US" sz="200" b="1" dirty="0">
              <a:solidFill>
                <a:schemeClr val="tx1"/>
              </a:solidFill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>
                <a:latin typeface="Spectral"/>
              </a:rPr>
              <a:t>Publish/Subscribe (Pub/Sub) Queue</a:t>
            </a:r>
          </a:p>
          <a:p>
            <a:endParaRPr lang="en-US" sz="1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In this model, messages are published to a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topic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, and multiple consumers can subscribe to that topic to receive messages.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Used for broadcasting messages to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multiple consumers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, such as in notification systems.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IN" sz="1400" dirty="0">
                <a:latin typeface="Spectral"/>
              </a:rPr>
              <a:t>Apache Kafka, Google Cloud Pub/Sub, Redis Pub/Sub, or RabbitMQ</a:t>
            </a: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endParaRPr lang="en-US" sz="1400" b="1" dirty="0">
              <a:latin typeface="Spectral"/>
            </a:endParaRPr>
          </a:p>
          <a:p>
            <a:endParaRPr lang="en-US" sz="1400" b="1" dirty="0">
              <a:latin typeface="Spectral"/>
            </a:endParaRPr>
          </a:p>
          <a:p>
            <a:endParaRPr lang="en-IN" sz="1400" b="1" dirty="0">
              <a:latin typeface="Spectral"/>
            </a:endParaRPr>
          </a:p>
          <a:p>
            <a:endParaRPr lang="en-IN" sz="1400" b="1" dirty="0">
              <a:latin typeface="Spectral"/>
            </a:endParaRPr>
          </a:p>
          <a:p>
            <a:endParaRPr lang="en-US" sz="1400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C667E44-47A1-BC0F-3EB6-4C311917A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IN" dirty="0"/>
              <a:t>Types of Message Queues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32A9B54-A4BF-1B71-7304-424763332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A6E9189-F47D-EED0-2B90-06162BB112A7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CBAA813-8E32-98A6-A9FC-36D40BA4B8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390" t="19044" r="11330" b="19926"/>
          <a:stretch>
            <a:fillRect/>
          </a:stretch>
        </p:blipFill>
        <p:spPr>
          <a:xfrm>
            <a:off x="6248848" y="3627291"/>
            <a:ext cx="5682030" cy="28097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01817F-354D-3D52-2489-72327DFAB9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082" b="44687"/>
          <a:stretch>
            <a:fillRect/>
          </a:stretch>
        </p:blipFill>
        <p:spPr>
          <a:xfrm>
            <a:off x="6500786" y="1596550"/>
            <a:ext cx="5151975" cy="155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624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51F080-6A2E-682B-1A7A-BB40662EE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A2375-1C1F-EBB5-6E17-1BF8BDCF0753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7C24002-F7A4-98B2-D6D5-FFD2636D5C6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241878"/>
            <a:ext cx="5478741" cy="5330713"/>
          </a:xfrm>
        </p:spPr>
        <p:txBody>
          <a:bodyPr/>
          <a:lstStyle/>
          <a:p>
            <a:r>
              <a:rPr lang="en-US" sz="1400" dirty="0">
                <a:latin typeface="Spectral"/>
              </a:rPr>
              <a:t>There are several types of message queues, each designed to solve specific problems:</a:t>
            </a:r>
          </a:p>
          <a:p>
            <a:endParaRPr lang="en-US" sz="1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latin typeface="Spectral"/>
              </a:rPr>
              <a:t>Priority Queue</a:t>
            </a:r>
          </a:p>
          <a:p>
            <a:endParaRPr lang="en-IN" sz="1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Messages in the queue are assigned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priorities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, and higher-priority messages are processed before lower-priority ones.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Used when certain tasks need to be handled more urgently than others.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IN" sz="1400" dirty="0">
                <a:latin typeface="Spectral"/>
              </a:rPr>
              <a:t>RabbitMQ, Azure Service Bus, </a:t>
            </a:r>
            <a:r>
              <a:rPr lang="en-IN" sz="1400" dirty="0" err="1">
                <a:latin typeface="Spectral"/>
              </a:rPr>
              <a:t>Beanstalkd</a:t>
            </a:r>
            <a:r>
              <a:rPr lang="en-IN" sz="1400" dirty="0">
                <a:latin typeface="Spectral"/>
              </a:rPr>
              <a:t>.</a:t>
            </a: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endParaRPr lang="en-US" sz="1400" b="1" dirty="0">
              <a:solidFill>
                <a:schemeClr val="tx1"/>
              </a:solidFill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latin typeface="Spectral"/>
              </a:rPr>
              <a:t>Dead Letter Queue (DLQ)</a:t>
            </a:r>
          </a:p>
          <a:p>
            <a:endParaRPr lang="en-IN" sz="1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latin typeface="Spectral"/>
              </a:rPr>
              <a:t>A special type of queue where messages that cannot be processed (due to errors or retries) are </a:t>
            </a:r>
            <a:r>
              <a:rPr lang="en-US" sz="1400" dirty="0" err="1">
                <a:latin typeface="Spectral"/>
              </a:rPr>
              <a:t>sent.</a:t>
            </a:r>
            <a:r>
              <a:rPr lang="en-US" altLang="en-US" sz="1400" dirty="0" err="1">
                <a:solidFill>
                  <a:srgbClr val="363737"/>
                </a:solidFill>
                <a:latin typeface="Spectral"/>
              </a:rPr>
              <a:t>Used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 for broadcasting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rgbClr val="363737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1400" dirty="0">
                <a:latin typeface="Spectral"/>
              </a:rPr>
              <a:t>Useful for troubleshooting and handling failed messages.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IN" sz="1400" dirty="0">
                <a:latin typeface="Spectral"/>
              </a:rPr>
              <a:t>Amazon SQS, ActiveMQ / Artemis, RabbitMQ.</a:t>
            </a:r>
            <a:endParaRPr lang="en-US" sz="1400" dirty="0"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sz="1400" b="1" dirty="0">
              <a:latin typeface="Spectral"/>
            </a:endParaRPr>
          </a:p>
          <a:p>
            <a:endParaRPr lang="en-US" sz="1400" b="1" dirty="0">
              <a:latin typeface="Spectral"/>
            </a:endParaRPr>
          </a:p>
          <a:p>
            <a:endParaRPr lang="en-IN" sz="1400" b="1" dirty="0">
              <a:latin typeface="Spectral"/>
            </a:endParaRPr>
          </a:p>
          <a:p>
            <a:endParaRPr lang="en-IN" sz="1400" b="1" dirty="0">
              <a:latin typeface="Spectral"/>
            </a:endParaRPr>
          </a:p>
          <a:p>
            <a:endParaRPr lang="en-US" sz="1400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D90F7DE-B20F-3F89-9A93-28B4D95EB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IN" dirty="0"/>
              <a:t>Types of Message Queues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5A26EBF-3CFB-2BB3-BA3D-695EDFEB7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C60C7BE-39DE-6882-7304-36FA2CB60773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8A48F0CD-2964-3EDA-FFE6-1F343F698D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68" t="18108" r="1625" b="42310"/>
          <a:stretch>
            <a:fillRect/>
          </a:stretch>
        </p:blipFill>
        <p:spPr>
          <a:xfrm>
            <a:off x="6794108" y="1241878"/>
            <a:ext cx="4400061" cy="18027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F8CD67-F770-7B93-085C-DA27419D6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911" y="3892736"/>
            <a:ext cx="5728180" cy="250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569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D9E63F-D8D0-D917-EF93-E91197918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2CD42-F060-6395-E36B-E0F6198D553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AEBD79D-9955-B128-7E83-A5335EC382F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241878"/>
            <a:ext cx="5478741" cy="5330713"/>
          </a:xfrm>
        </p:spPr>
        <p:txBody>
          <a:bodyPr/>
          <a:lstStyle/>
          <a:p>
            <a:r>
              <a:rPr lang="en-US" sz="1400" dirty="0">
                <a:latin typeface="Spectral"/>
              </a:rPr>
              <a:t>Message queues offer several benefits including:</a:t>
            </a:r>
          </a:p>
          <a:p>
            <a:endParaRPr lang="en-US" sz="14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Decoupling</a:t>
            </a:r>
            <a:r>
              <a:rPr lang="en-US" sz="1400" dirty="0">
                <a:latin typeface="Spectral"/>
              </a:rPr>
              <a:t>: Message queues decouple producers and consumers, allowing them to operate independently. This enables more flexible and scalable architectures.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Asynchronous Processing</a:t>
            </a:r>
            <a:r>
              <a:rPr lang="en-US" sz="1400" dirty="0">
                <a:latin typeface="Spectral"/>
              </a:rPr>
              <a:t>: Producers can send messages to the queue and move on to other tasks without waiting for consumers to process the messages. This improves overall system throughput.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Load Balancing</a:t>
            </a:r>
            <a:r>
              <a:rPr lang="en-US" sz="1400" dirty="0">
                <a:latin typeface="Spectral"/>
              </a:rPr>
              <a:t>: Multiple consumers can pull messages from the queue, allowing work to be distributed and balanced across different consumers.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Fault Tolerance</a:t>
            </a:r>
            <a:r>
              <a:rPr lang="en-US" sz="1400" dirty="0">
                <a:latin typeface="Spectral"/>
              </a:rPr>
              <a:t>: Persistent message queues ensure that messages are not lost even if a consumer or producer fails. They also allow for </a:t>
            </a:r>
            <a:r>
              <a:rPr lang="en-US" sz="1400" b="1" dirty="0">
                <a:latin typeface="Spectral"/>
              </a:rPr>
              <a:t>retries</a:t>
            </a:r>
            <a:r>
              <a:rPr lang="en-US" sz="1400" dirty="0">
                <a:latin typeface="Spectral"/>
              </a:rPr>
              <a:t> and </a:t>
            </a:r>
            <a:r>
              <a:rPr lang="en-US" sz="1400" b="1" dirty="0">
                <a:latin typeface="Spectral"/>
              </a:rPr>
              <a:t>error handling</a:t>
            </a:r>
            <a:r>
              <a:rPr lang="en-US" sz="1400" dirty="0">
                <a:latin typeface="Spectral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Scalability</a:t>
            </a:r>
            <a:r>
              <a:rPr lang="en-US" sz="1400" dirty="0">
                <a:latin typeface="Spectral"/>
              </a:rPr>
              <a:t>: Message queues can handle a high volume of messages, allowing systems to scale horizontally by adding more consumers.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Throttling</a:t>
            </a:r>
            <a:r>
              <a:rPr lang="en-US" sz="1400" dirty="0">
                <a:latin typeface="Spectral"/>
              </a:rPr>
              <a:t>: Message queues can help control the rate of message processing, preventing consumers from being overwhelmed.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913D808-5CD5-8301-F359-B3F0C4AF4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US" dirty="0"/>
              <a:t>Advantages of Using Message Queues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D73882D-5719-38A7-6AC8-9B9435CB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346662B-F056-20AF-443A-F3F5F442ED75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C5BC9D7-3081-835F-C2E8-5DDBCFED36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46" r="3834"/>
          <a:stretch>
            <a:fillRect/>
          </a:stretch>
        </p:blipFill>
        <p:spPr>
          <a:xfrm>
            <a:off x="6176527" y="1769077"/>
            <a:ext cx="5948112" cy="434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89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3C3ED8-942B-0C33-5EB0-405646507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C58AF5-F70D-8718-0F6A-D091FFB0ED5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6CFA1DA-2751-80C2-CEAA-3D6DEAA60C6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763643"/>
            <a:ext cx="11462243" cy="5330713"/>
          </a:xfrm>
        </p:spPr>
        <p:txBody>
          <a:bodyPr/>
          <a:lstStyle/>
          <a:p>
            <a:r>
              <a:rPr lang="en-US" sz="1200" dirty="0">
                <a:latin typeface="Spectral"/>
              </a:rPr>
              <a:t>Message queues aren't always the best solution, but they are very useful in certain situations:</a:t>
            </a:r>
          </a:p>
          <a:p>
            <a:endParaRPr lang="en-US" sz="1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1. Microservices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Problem</a:t>
            </a:r>
            <a:r>
              <a:rPr lang="en-US" sz="1200" dirty="0">
                <a:latin typeface="Spectral"/>
              </a:rPr>
              <a:t>: Microservices need to communicate with each other, but direct communication can lead to tight coupling and cascading failures.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Solution</a:t>
            </a:r>
            <a:r>
              <a:rPr lang="en-US" sz="1200" dirty="0">
                <a:latin typeface="Spectral"/>
              </a:rPr>
              <a:t>: Use message queues to enable asynchronous communication between microservices, allowing each service to operate independently and resiliently.</a:t>
            </a:r>
          </a:p>
          <a:p>
            <a:endParaRPr lang="en-US" sz="100" dirty="0">
              <a:latin typeface="Spectral"/>
            </a:endParaRPr>
          </a:p>
          <a:p>
            <a:r>
              <a:rPr lang="en-US" sz="1600" b="1" dirty="0">
                <a:latin typeface="Spectral"/>
              </a:rPr>
              <a:t>2. Task Scheduling and Background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Problem</a:t>
            </a:r>
            <a:r>
              <a:rPr lang="en-US" sz="1200" dirty="0">
                <a:latin typeface="Spectral"/>
              </a:rPr>
              <a:t>: Certain tasks, such as image processing or sending emails, are time-consuming and should not block the main application flow.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Solution</a:t>
            </a:r>
            <a:r>
              <a:rPr lang="en-US" sz="1200" dirty="0">
                <a:latin typeface="Spectral"/>
              </a:rPr>
              <a:t>: Offload these tasks to a message queue and have background workers (consumers) process them asynchronously.</a:t>
            </a:r>
          </a:p>
          <a:p>
            <a:endParaRPr lang="en-US" sz="1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3. Event-Driven Architectures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Problem</a:t>
            </a:r>
            <a:r>
              <a:rPr lang="en-US" sz="1200" dirty="0">
                <a:latin typeface="Spectral"/>
              </a:rPr>
              <a:t>: Events need to be propagated to multiple services or components, but direct communication would be inefficient.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Solution</a:t>
            </a:r>
            <a:r>
              <a:rPr lang="en-US" sz="1200" dirty="0">
                <a:latin typeface="Spectral"/>
              </a:rPr>
              <a:t>: Use a Pub/Sub message queue to broadcast events to all interested consumers, ensuring that all parts of the system receive the necessary updates.</a:t>
            </a:r>
          </a:p>
          <a:p>
            <a:endParaRPr lang="en-US" sz="1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4. Load </a:t>
            </a:r>
            <a:r>
              <a:rPr lang="en-IN" sz="1600" b="1" dirty="0" err="1">
                <a:latin typeface="Spectral"/>
              </a:rPr>
              <a:t>Leveling</a:t>
            </a:r>
            <a:endParaRPr lang="en-IN" sz="1600" b="1" dirty="0">
              <a:latin typeface="Spectr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Problem</a:t>
            </a:r>
            <a:r>
              <a:rPr lang="en-US" sz="1200" dirty="0">
                <a:latin typeface="Spectral"/>
              </a:rPr>
              <a:t>: Sudden spikes in requests can overwhelm a system, leading to degraded performance or failures.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Solution</a:t>
            </a:r>
            <a:r>
              <a:rPr lang="en-US" sz="1200" dirty="0">
                <a:latin typeface="Spectral"/>
              </a:rPr>
              <a:t>: Queue incoming requests using a message queue and process them at a steady rate, ensuring that the system remains stable under load.</a:t>
            </a:r>
          </a:p>
          <a:p>
            <a:endParaRPr lang="en-US" sz="1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5. Reliable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Problem</a:t>
            </a:r>
            <a:r>
              <a:rPr lang="en-US" sz="1200" dirty="0">
                <a:latin typeface="Spectral"/>
              </a:rPr>
              <a:t>: Communication between components needs to be reliable, even in the face of network or service failures.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latin typeface="Spectral"/>
              </a:rPr>
              <a:t>Solution</a:t>
            </a:r>
            <a:r>
              <a:rPr lang="en-US" sz="1200" dirty="0">
                <a:latin typeface="Spectral"/>
              </a:rPr>
              <a:t>: Use persistent message queues to ensure that messages are not lost and can be retried if delivery fails.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9C6699B-C413-1EDD-A2CD-6EED5BE82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0"/>
            <a:ext cx="10657436" cy="913126"/>
          </a:xfrm>
        </p:spPr>
        <p:txBody>
          <a:bodyPr/>
          <a:lstStyle/>
          <a:p>
            <a:r>
              <a:rPr lang="en-US" dirty="0"/>
              <a:t>When to Use Message Queues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2E4F2A5-EFBA-A522-D3A2-134CFCFD19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9890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E5D8B2-29F0-33A3-43AD-D8FC385EC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035D9-559D-4D0C-D3B9-DE8DC2070B5D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8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9E44D99-ED25-E5AC-F3DB-D584B638C72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447187"/>
            <a:ext cx="5478741" cy="477073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Idempotency</a:t>
            </a:r>
            <a:r>
              <a:rPr lang="en-US" sz="1400" dirty="0">
                <a:latin typeface="Spectral"/>
              </a:rPr>
              <a:t>: Ensure that your consumers can handle duplicate messages gracefully, as message queues may deliver the same message more than once.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Message Durability</a:t>
            </a:r>
            <a:r>
              <a:rPr lang="en-US" sz="1400" dirty="0">
                <a:latin typeface="Spectral"/>
              </a:rPr>
              <a:t>: Choose between persistent and transient messages based on the criticality of the data. Persistent messages ensure reliability but may come with performance trade-offs.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Error Handling</a:t>
            </a:r>
            <a:r>
              <a:rPr lang="en-US" sz="1400" dirty="0">
                <a:latin typeface="Spectral"/>
              </a:rPr>
              <a:t>: Implement robust error handling, including retries, dead-letter queues, and alerting mechanisms to deal with failed message processing.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Security</a:t>
            </a:r>
            <a:r>
              <a:rPr lang="en-US" sz="1400" dirty="0">
                <a:latin typeface="Spectral"/>
              </a:rPr>
              <a:t>: Secure your message queues by implementing encryption, authentication, and access control to protect the data in transit and at rest.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Monitoring and Metrics</a:t>
            </a:r>
            <a:r>
              <a:rPr lang="en-US" sz="1400" dirty="0">
                <a:latin typeface="Spectral"/>
              </a:rPr>
              <a:t>: Set up monitoring and metrics to track the performance and health of your message queues, including message throughput, queue length, and consumer lag.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Scalability</a:t>
            </a:r>
            <a:r>
              <a:rPr lang="en-US" sz="1400" dirty="0">
                <a:latin typeface="Spectral"/>
              </a:rPr>
              <a:t>: Plan for scalability by choosing a message queue solution that can grow with your system, whether by adding more consumers, partitioning queues, or using a distributed messaging system.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6EFBA91-52EB-1282-0636-FF6CE26D0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100863"/>
            <a:ext cx="11655267" cy="913126"/>
          </a:xfrm>
        </p:spPr>
        <p:txBody>
          <a:bodyPr/>
          <a:lstStyle/>
          <a:p>
            <a:r>
              <a:rPr lang="en-IN" dirty="0"/>
              <a:t>Best Practices for Implementing Message Queues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C452B67-786B-6DAD-8F7C-0619A6670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D31CB1A-26B9-64A6-519D-77FC8E332CCA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5D9E52F-8E50-46FD-C95C-05C0327681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355" r="3368"/>
          <a:stretch>
            <a:fillRect/>
          </a:stretch>
        </p:blipFill>
        <p:spPr>
          <a:xfrm>
            <a:off x="6176528" y="1596550"/>
            <a:ext cx="5926331" cy="4425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389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AF20B6-6270-F2C9-929E-A05D1E399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E08C46-E845-2F29-8D34-A9791159F991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9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153842F-DDE5-7EF3-B22B-9D558789DBD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241878"/>
            <a:ext cx="5478741" cy="5330713"/>
          </a:xfrm>
        </p:spPr>
        <p:txBody>
          <a:bodyPr/>
          <a:lstStyle/>
          <a:p>
            <a:r>
              <a:rPr lang="en-US" sz="1400" dirty="0">
                <a:latin typeface="Spectral"/>
              </a:rPr>
              <a:t>Several message queue systems are widely used in the industry, each with its own strengths and use cases: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RabbitMQ</a:t>
            </a:r>
            <a:r>
              <a:rPr lang="en-US" sz="1400" dirty="0">
                <a:latin typeface="Spectral"/>
              </a:rPr>
              <a:t>: A widely-used open-source message broker that supports multiple messaging protocols, including AMQP. It's known for its reliability and extensive features.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Apache Kafka</a:t>
            </a:r>
            <a:r>
              <a:rPr lang="en-US" sz="1400" dirty="0">
                <a:latin typeface="Spectral"/>
              </a:rPr>
              <a:t>: A distributed streaming platform that excels at handling large volumes of data. Kafka is often used for real-time data processing and event streaming.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Amazon SQS</a:t>
            </a:r>
            <a:r>
              <a:rPr lang="en-US" sz="1400" dirty="0">
                <a:latin typeface="Spectral"/>
              </a:rPr>
              <a:t>: A fully managed message queue service provided by AWS. SQS is highly scalable and integrates well with other AWS services.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Google Cloud Pub/Sub</a:t>
            </a:r>
            <a:r>
              <a:rPr lang="en-US" sz="1400" dirty="0">
                <a:latin typeface="Spectral"/>
              </a:rPr>
              <a:t>: A fully managed message queue service offered by Google Cloud, designed for real-time analytics and event-driven applications.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Redis Streams</a:t>
            </a:r>
            <a:r>
              <a:rPr lang="en-US" sz="1400" dirty="0">
                <a:latin typeface="Spectral"/>
              </a:rPr>
              <a:t>: A feature of Redis that provides a simple, in-memory message queue with high performance, suitable for lightweight tasks.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ActiveMQ</a:t>
            </a:r>
            <a:r>
              <a:rPr lang="en-US" sz="1400" dirty="0">
                <a:latin typeface="Spectral"/>
              </a:rPr>
              <a:t>: An open-source message broker that supports various messaging protocols and is used in enterprise environments for reliable messaging.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DAFEA87-9F73-C51C-19A2-93ACE9D87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100863"/>
            <a:ext cx="11655267" cy="913126"/>
          </a:xfrm>
        </p:spPr>
        <p:txBody>
          <a:bodyPr/>
          <a:lstStyle/>
          <a:p>
            <a:r>
              <a:rPr lang="en-IN" dirty="0"/>
              <a:t>Popular Message Queue Systems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0AE362F-5437-C9CA-3DFF-91DC2972F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3AC04CA-96FC-BF63-90F4-C86886A9A749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D8D70E00-8300-B0DF-F4A8-28E263A8B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4365" y="1044961"/>
            <a:ext cx="5527630" cy="552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347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2784</TotalTime>
  <Words>1391</Words>
  <Application>Microsoft Office PowerPoint</Application>
  <PresentationFormat>Widescreen</PresentationFormat>
  <Paragraphs>124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等线</vt:lpstr>
      <vt:lpstr>Abadi</vt:lpstr>
      <vt:lpstr>Arial</vt:lpstr>
      <vt:lpstr>Calibri</vt:lpstr>
      <vt:lpstr>Posterama Text Black</vt:lpstr>
      <vt:lpstr>Posterama Text SemiBold</vt:lpstr>
      <vt:lpstr>Spectral</vt:lpstr>
      <vt:lpstr>Wingdings</vt:lpstr>
      <vt:lpstr>Office 主题​​</vt:lpstr>
      <vt:lpstr>What are Message Queues ?</vt:lpstr>
      <vt:lpstr>Core Components of a Message Queue</vt:lpstr>
      <vt:lpstr>How Do Message Queues Work ?</vt:lpstr>
      <vt:lpstr>Types of Message Queues</vt:lpstr>
      <vt:lpstr>Types of Message Queues</vt:lpstr>
      <vt:lpstr>Advantages of Using Message Queues</vt:lpstr>
      <vt:lpstr>When to Use Message Queues</vt:lpstr>
      <vt:lpstr>Best Practices for Implementing Message Queues</vt:lpstr>
      <vt:lpstr>Popular Message Queue Systems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217</cp:revision>
  <dcterms:created xsi:type="dcterms:W3CDTF">2024-08-09T17:51:35Z</dcterms:created>
  <dcterms:modified xsi:type="dcterms:W3CDTF">2025-07-13T08:08:40Z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